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Proxima Nova" panose="02000506030000020004"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133" d="100"/>
          <a:sy n="133" d="100"/>
        </p:scale>
        <p:origin x="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68b604596_0_1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68b604596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ae76969aa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ae76969aa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68b604596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68b60459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68b604596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68b604596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68b604596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68b604596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68b604596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68b604596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68b604596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68b604596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68b604596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68b604596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68b604596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68b604596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68b604596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68b604596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media-cache-ak0.pinimg.com/736x/24/bc/f6/24bcf61b7e4a6f1a4c8301f138714956.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hyperlink" Target="http://wacapnetwork.org/wp-content/uploads/2015/03/wacap-americasBL.png"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hyperlink" Target="https://www.britannica.com/biography/Bartolome-de-Las-Casas" TargetMode="External"/><Relationship Id="rId3" Type="http://schemas.openxmlformats.org/officeDocument/2006/relationships/hyperlink" Target="https://www.youtube.com/watch?v=GD3dgiDreGc" TargetMode="External"/><Relationship Id="rId7" Type="http://schemas.openxmlformats.org/officeDocument/2006/relationships/hyperlink" Target="http://www.gutenberg.org/cache/epub/20321/pg20321-images.html"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hyperlink" Target="https://www.americanjourneys.org/pdf/AJ-062.pdf" TargetMode="External"/><Relationship Id="rId11" Type="http://schemas.openxmlformats.org/officeDocument/2006/relationships/hyperlink" Target="https://www.gutenberg.org/files/8683/8683-h/8683-h.htm" TargetMode="External"/><Relationship Id="rId5" Type="http://schemas.openxmlformats.org/officeDocument/2006/relationships/hyperlink" Target="https://www.loc.gov/exhibits/exploring-the-early-americas/columbus-and-the-taino.html" TargetMode="External"/><Relationship Id="rId10" Type="http://schemas.openxmlformats.org/officeDocument/2006/relationships/hyperlink" Target="https://www.smithsonianmag.com/history/alfred-w-crosby-on-the-columbian-exchange-98116477/" TargetMode="External"/><Relationship Id="rId4" Type="http://schemas.openxmlformats.org/officeDocument/2006/relationships/hyperlink" Target="https://www.britannica.com/biography/Christopher-Columbus" TargetMode="External"/><Relationship Id="rId9" Type="http://schemas.openxmlformats.org/officeDocument/2006/relationships/hyperlink" Target="https://www.britannica.com/biography/Joel-Barlow"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3D6EqIwl2K8"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marcopoloisp5.weebly.com/uploads/2/9/2/9/29290115/6822072.gi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s://enhancethehumanexperience.files.wordpress.com/2011/10/compus.jp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i.ytimg.com/vi/DjRD1qmUkCw/hqdefault.jp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bahamas.facts.co/Bahamas-Facts.pn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s://www.flmnh.ufl.edu/histarch/images/enBasSaline/large/colonbacingift.jp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hyperlink" Target="http://hedweb.com/animimag/parrot.jp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hyperlink" Target="http://energyandgold.com/wp-content/uploads/2016/01/gold3.jpg" TargetMode="Externa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645050"/>
            <a:ext cx="8123100" cy="2200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Columbus Reaches </a:t>
            </a:r>
            <a:endParaRPr/>
          </a:p>
          <a:p>
            <a:pPr marL="0" lvl="0" indent="0" algn="l" rtl="0">
              <a:spcBef>
                <a:spcPts val="0"/>
              </a:spcBef>
              <a:spcAft>
                <a:spcPts val="0"/>
              </a:spcAft>
              <a:buNone/>
            </a:pPr>
            <a:r>
              <a:rPr lang="en"/>
              <a:t>the Americas</a:t>
            </a:r>
            <a:endParaRPr/>
          </a:p>
          <a:p>
            <a:pPr marL="0" lvl="0" indent="0" algn="l" rtl="0">
              <a:spcBef>
                <a:spcPts val="0"/>
              </a:spcBef>
              <a:spcAft>
                <a:spcPts val="0"/>
              </a:spcAft>
              <a:buNone/>
            </a:pPr>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7th Grade Social Studies</a:t>
            </a:r>
            <a:endParaRPr/>
          </a:p>
        </p:txBody>
      </p:sp>
      <p:pic>
        <p:nvPicPr>
          <p:cNvPr id="61" name="Google Shape;61;p13">
            <a:hlinkClick r:id="rId3"/>
          </p:cNvPr>
          <p:cNvPicPr preferRelativeResize="0"/>
          <p:nvPr/>
        </p:nvPicPr>
        <p:blipFill>
          <a:blip r:embed="rId4">
            <a:alphaModFix/>
          </a:blip>
          <a:stretch>
            <a:fillRect/>
          </a:stretch>
        </p:blipFill>
        <p:spPr>
          <a:xfrm>
            <a:off x="4721000" y="1933600"/>
            <a:ext cx="3912552" cy="2200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11700" y="344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Continued Exploration</a:t>
            </a:r>
            <a:endParaRPr/>
          </a:p>
        </p:txBody>
      </p:sp>
      <p:sp>
        <p:nvSpPr>
          <p:cNvPr id="123" name="Google Shape;123;p22"/>
          <p:cNvSpPr txBox="1">
            <a:spLocks noGrp="1"/>
          </p:cNvSpPr>
          <p:nvPr>
            <p:ph type="body" idx="1"/>
          </p:nvPr>
        </p:nvSpPr>
        <p:spPr>
          <a:xfrm>
            <a:off x="311700" y="917200"/>
            <a:ext cx="82878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Columbus continued to explore. He never realized he actually was in the Americas before he died in 1506. Although, he and others did not realize until later that he did not land on our current continent. </a:t>
            </a:r>
            <a:endParaRPr sz="2200"/>
          </a:p>
          <a:p>
            <a:pPr marL="0" lvl="0" indent="0" algn="l" rtl="0">
              <a:spcBef>
                <a:spcPts val="1600"/>
              </a:spcBef>
              <a:spcAft>
                <a:spcPts val="0"/>
              </a:spcAft>
              <a:buNone/>
            </a:pPr>
            <a:r>
              <a:rPr lang="en" sz="2200"/>
              <a:t>So why aren’t we called the United States of Columbus?? Amerigo Vespucci was one of the first Europeans to realize they were in uncharted territory. He called this land “the New World” in his booklet. A German map maker created a map based off his findings and chose the name America to honor </a:t>
            </a:r>
            <a:r>
              <a:rPr lang="en" sz="2200" u="sng"/>
              <a:t>Amerigo Vespucci</a:t>
            </a:r>
            <a:r>
              <a:rPr lang="en" sz="2200"/>
              <a:t>. </a:t>
            </a:r>
            <a:endParaRPr sz="2200"/>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24" name="Google Shape;124;p22">
            <a:hlinkClick r:id="rId3"/>
          </p:cNvPr>
          <p:cNvPicPr preferRelativeResize="0"/>
          <p:nvPr/>
        </p:nvPicPr>
        <p:blipFill>
          <a:blip r:embed="rId4">
            <a:alphaModFix amt="40000"/>
          </a:blip>
          <a:stretch>
            <a:fillRect/>
          </a:stretch>
        </p:blipFill>
        <p:spPr>
          <a:xfrm>
            <a:off x="5100750" y="628850"/>
            <a:ext cx="3807750" cy="3807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28"/>
        <p:cNvGrpSpPr/>
        <p:nvPr/>
      </p:nvGrpSpPr>
      <p:grpSpPr>
        <a:xfrm>
          <a:off x="0" y="0"/>
          <a:ext cx="0" cy="0"/>
          <a:chOff x="0" y="0"/>
          <a:chExt cx="0" cy="0"/>
        </a:xfrm>
      </p:grpSpPr>
      <p:sp>
        <p:nvSpPr>
          <p:cNvPr id="129" name="Google Shape;129;p23"/>
          <p:cNvSpPr txBox="1">
            <a:spLocks noGrp="1"/>
          </p:cNvSpPr>
          <p:nvPr>
            <p:ph type="ctrTitle" idx="4294967295"/>
          </p:nvPr>
        </p:nvSpPr>
        <p:spPr>
          <a:xfrm>
            <a:off x="510450" y="339500"/>
            <a:ext cx="8123100" cy="220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Credits</a:t>
            </a:r>
            <a:endParaRPr sz="4800">
              <a:solidFill>
                <a:srgbClr val="FFFFFF"/>
              </a:solidFill>
            </a:endParaRPr>
          </a:p>
          <a:p>
            <a:pPr marL="457200" lvl="0" indent="0" algn="l" rtl="0">
              <a:spcBef>
                <a:spcPts val="0"/>
              </a:spcBef>
              <a:spcAft>
                <a:spcPts val="0"/>
              </a:spcAft>
              <a:buNone/>
            </a:pPr>
            <a:endParaRPr sz="14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3"/>
              </a:rPr>
              <a:t>https://www.youtube.com/watch?v=GD3dgiDreGc</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4"/>
              </a:rPr>
              <a:t>https://www.britannica.com/biography/Christopher-Columbus</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5"/>
              </a:rPr>
              <a:t>https://www.loc.gov/exhibits/exploring-the-early-americas/columbus-and-the-taino.html</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6"/>
              </a:rPr>
              <a:t>https://www.americanjourneys.org/pdf/AJ-062.pdf</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7"/>
              </a:rPr>
              <a:t>http://www.gutenberg.org/cache/epub/20321/pg20321-images.html</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8"/>
              </a:rPr>
              <a:t>https://www.britannica.com/biography/Bartolome-de-Las-Casas</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9"/>
              </a:rPr>
              <a:t>https://www.britannica.com/biography/Joel-Barlow</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10"/>
              </a:rPr>
              <a:t>https://www.smithsonianmag.com/history/alfred-w-crosby-on-the-columbian-exchange-98116477/</a:t>
            </a:r>
            <a:endParaRPr sz="3500">
              <a:solidFill>
                <a:srgbClr val="FFFFFF"/>
              </a:solidFill>
            </a:endParaRPr>
          </a:p>
          <a:p>
            <a:pPr marL="457200" lvl="0" indent="-342900" algn="l" rtl="0">
              <a:spcBef>
                <a:spcPts val="0"/>
              </a:spcBef>
              <a:spcAft>
                <a:spcPts val="0"/>
              </a:spcAft>
              <a:buClr>
                <a:srgbClr val="FFFFFF"/>
              </a:buClr>
              <a:buSzPts val="1800"/>
              <a:buFont typeface="Arial"/>
              <a:buChar char="●"/>
            </a:pPr>
            <a:r>
              <a:rPr lang="en" sz="1800" u="sng">
                <a:solidFill>
                  <a:srgbClr val="FFFFFF"/>
                </a:solidFill>
                <a:latin typeface="Arial"/>
                <a:ea typeface="Arial"/>
                <a:cs typeface="Arial"/>
                <a:sym typeface="Arial"/>
                <a:hlinkClick r:id="rId11"/>
              </a:rPr>
              <a:t>https://www.gutenberg.org/files/8683/8683-h/8683-h.htm</a:t>
            </a:r>
            <a:endParaRPr sz="3500">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Who was Christopher Columbus?</a:t>
            </a:r>
            <a:endParaRPr/>
          </a:p>
        </p:txBody>
      </p:sp>
      <p:sp>
        <p:nvSpPr>
          <p:cNvPr id="67" name="Google Shape;67;p14"/>
          <p:cNvSpPr txBox="1">
            <a:spLocks noGrp="1"/>
          </p:cNvSpPr>
          <p:nvPr>
            <p:ph type="subTitle" idx="1"/>
          </p:nvPr>
        </p:nvSpPr>
        <p:spPr>
          <a:xfrm>
            <a:off x="265500" y="2715426"/>
            <a:ext cx="4045200" cy="134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400">
                <a:latin typeface="Times New Roman"/>
                <a:ea typeface="Times New Roman"/>
                <a:cs typeface="Times New Roman"/>
                <a:sym typeface="Times New Roman"/>
              </a:rPr>
              <a:t>Christopher Columbus was a navigator and explorer who was born in </a:t>
            </a:r>
            <a:r>
              <a:rPr lang="en" sz="2400" u="sng">
                <a:latin typeface="Times New Roman"/>
                <a:ea typeface="Times New Roman"/>
                <a:cs typeface="Times New Roman"/>
                <a:sym typeface="Times New Roman"/>
              </a:rPr>
              <a:t>Italy</a:t>
            </a:r>
            <a:r>
              <a:rPr lang="en"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sz="1800">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r>
              <a:rPr lang="en" sz="1800">
                <a:latin typeface="Times New Roman"/>
                <a:ea typeface="Times New Roman"/>
                <a:cs typeface="Times New Roman"/>
                <a:sym typeface="Times New Roman"/>
              </a:rPr>
              <a:t>Note: video is intended to be informational and entertaining.</a:t>
            </a:r>
            <a:endParaRPr sz="1800">
              <a:latin typeface="Times New Roman"/>
              <a:ea typeface="Times New Roman"/>
              <a:cs typeface="Times New Roman"/>
              <a:sym typeface="Times New Roman"/>
            </a:endParaRPr>
          </a:p>
        </p:txBody>
      </p:sp>
      <p:pic>
        <p:nvPicPr>
          <p:cNvPr id="68" name="Google Shape;68;p14" descr="Christopher Columbus Learns The Truth About Columbus Day - Studio C. What historical figure would you want to talk to if you could?&#10;&#10;Be Sure To Subscribe ► https://goo.gl/ppFsJP &#10;&#10;Watch the family-friendly clean comedy of Studio C on YouTube:&#10;&#10;Season 6: https://www.youtube.com/watch?v=jmPGDeMwTtk&amp;list=PLGVpxD1HlmJ_6QKD_QKJcvmuV-gT76J19&amp;index=1&#10;&#10;Studio C YouTube Exclusives: https://www.youtube.com/watch?v=8oHOmwOdoyI&amp;list=PLGVpxD1HlmJ-OuDJlytqoxj5oEme6RSVz&amp;index=1&#10;&#10;Season 5: https://www.youtube.com/watch?v=8F9jXYOH2c0&amp;list=PLGVpxD1HlmJ98lm8UTpY01al5hvlnmfs3&#10;&#10;Best of Studio C: https://www.youtube.com/watch?v=glVaMyDRpII&amp;index=1&amp;list=PLGVpxD1HlmJ9WLzd-kJyyIf0EHmnddWgQ&#10;&#10;Season 4: https://www.youtube.com/watch?v=-NwHNHNXsg0&amp;index=1&amp;list=PLGVpxD1HlmJ-iZwkn-6rc0TBrJqfMnJfv&#10;&#10;Season 3: https://www.youtube.com/watch?v=tqIh3N7_xGk&amp;list=PLGVpxD1HlmJ-P4GmME8hDikbdxMg9giyt&amp;index=1&#10;&#10;Season 2: https://www.youtube.com/watch?v=glVaMyDRpII&amp;index=1&amp;list=PLGVpxD1HlmJ-bs-pAN2wH8ykEXs8YoW6D&#10;&#10;Season 1: https://www.youtube.com/watch?v=QP5JSQ-pdGs&amp;list=PLGVpxD1HlmJ-tqNkoNC7auOvkI0hn-Sm5&amp;index=1&#10;&#10;Watch Studio C Mondays at 10pm ET/8pm MT on BYUtv or online here: http://byutv.org/studioc&#10;&#10;Like Studio C on Facebook: https://www.facebook.com/StudioCtv&#10;Follow Studio C on Instagram: http://instagram.com/studioctv&#10;Follow Studio C on Twitter: https://twitter.com/StudioC_tv&#10;&#10;Cast: Jason Gray, Stephen Meek and Whitney Call&#10;Director: Jared Shores&#10;Producer: Jared Shores and Diane Mayne&#10;Writer: Stephen Meek&#10;Editor: Yurii Hydrick&#10;&#10;Christopher Columbus Learns The Truth About Columbus Day - Studio C" title="Christopher Columbus Learns The Truth About Columbus Day">
            <a:hlinkClick r:id="rId3"/>
          </p:cNvPr>
          <p:cNvPicPr preferRelativeResize="0"/>
          <p:nvPr/>
        </p:nvPicPr>
        <p:blipFill>
          <a:blip r:embed="rId4">
            <a:alphaModFix/>
          </a:blip>
          <a:stretch>
            <a:fillRect/>
          </a:stretch>
        </p:blipFill>
        <p:spPr>
          <a:xfrm>
            <a:off x="4572000" y="933450"/>
            <a:ext cx="4572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inspired Columbus to explore?</a:t>
            </a:r>
            <a:endParaRPr/>
          </a:p>
        </p:txBody>
      </p:sp>
      <p:sp>
        <p:nvSpPr>
          <p:cNvPr id="74" name="Google Shape;74;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r>
              <a:rPr lang="en" sz="2400">
                <a:latin typeface="Times New Roman"/>
                <a:ea typeface="Times New Roman"/>
                <a:cs typeface="Times New Roman"/>
                <a:sym typeface="Times New Roman"/>
              </a:rPr>
              <a:t>He became interested in sailing to the Indies after reading </a:t>
            </a:r>
            <a:r>
              <a:rPr lang="en" sz="2400" i="1">
                <a:latin typeface="Times New Roman"/>
                <a:ea typeface="Times New Roman"/>
                <a:cs typeface="Times New Roman"/>
                <a:sym typeface="Times New Roman"/>
              </a:rPr>
              <a:t>Description of the World</a:t>
            </a:r>
            <a:r>
              <a:rPr lang="en" sz="2400">
                <a:latin typeface="Times New Roman"/>
                <a:ea typeface="Times New Roman"/>
                <a:cs typeface="Times New Roman"/>
                <a:sym typeface="Times New Roman"/>
              </a:rPr>
              <a:t> written by Marco Polo (pictured right). </a:t>
            </a:r>
            <a:endParaRPr sz="2400"/>
          </a:p>
        </p:txBody>
      </p:sp>
      <p:pic>
        <p:nvPicPr>
          <p:cNvPr id="75" name="Google Shape;75;p15">
            <a:hlinkClick r:id="rId3"/>
          </p:cNvPr>
          <p:cNvPicPr preferRelativeResize="0"/>
          <p:nvPr/>
        </p:nvPicPr>
        <p:blipFill>
          <a:blip r:embed="rId4">
            <a:alphaModFix/>
          </a:blip>
          <a:stretch>
            <a:fillRect/>
          </a:stretch>
        </p:blipFill>
        <p:spPr>
          <a:xfrm>
            <a:off x="5381525" y="1017725"/>
            <a:ext cx="2902425" cy="3980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Columbus: Before the Fame</a:t>
            </a:r>
            <a:endParaRPr/>
          </a:p>
        </p:txBody>
      </p:sp>
      <p:sp>
        <p:nvSpPr>
          <p:cNvPr id="81" name="Google Shape;81;p16"/>
          <p:cNvSpPr txBox="1">
            <a:spLocks noGrp="1"/>
          </p:cNvSpPr>
          <p:nvPr>
            <p:ph type="body" idx="1"/>
          </p:nvPr>
        </p:nvSpPr>
        <p:spPr>
          <a:xfrm>
            <a:off x="283173" y="1152350"/>
            <a:ext cx="51885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Columbus spent time studying sailing with the Portuguese, who were master sailors at the time. </a:t>
            </a:r>
            <a:endParaRPr sz="2400"/>
          </a:p>
          <a:p>
            <a:pPr marL="0" lvl="0" indent="0" algn="l" rtl="0">
              <a:spcBef>
                <a:spcPts val="1600"/>
              </a:spcBef>
              <a:spcAft>
                <a:spcPts val="1600"/>
              </a:spcAft>
              <a:buNone/>
            </a:pPr>
            <a:r>
              <a:rPr lang="en" sz="2400"/>
              <a:t>Columbus sailed the ocean blue from Africa to Iceland with Portuguese ships. This allowed him the opportunity to work on his navigational skills. </a:t>
            </a:r>
            <a:endParaRPr sz="2400"/>
          </a:p>
        </p:txBody>
      </p:sp>
      <p:pic>
        <p:nvPicPr>
          <p:cNvPr id="82" name="Google Shape;82;p16">
            <a:hlinkClick r:id="rId3"/>
          </p:cNvPr>
          <p:cNvPicPr preferRelativeResize="0"/>
          <p:nvPr/>
        </p:nvPicPr>
        <p:blipFill>
          <a:blip r:embed="rId4">
            <a:alphaModFix/>
          </a:blip>
          <a:stretch>
            <a:fillRect/>
          </a:stretch>
        </p:blipFill>
        <p:spPr>
          <a:xfrm>
            <a:off x="5471675" y="1019036"/>
            <a:ext cx="3338600" cy="3269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3333"/>
                </a:solidFill>
                <a:highlight>
                  <a:srgbClr val="FFFFFF"/>
                </a:highlight>
                <a:latin typeface="Arial"/>
                <a:ea typeface="Arial"/>
                <a:cs typeface="Arial"/>
                <a:sym typeface="Arial"/>
              </a:rPr>
              <a:t>¿Hablas español?</a:t>
            </a:r>
            <a:endParaRPr/>
          </a:p>
        </p:txBody>
      </p:sp>
      <p:sp>
        <p:nvSpPr>
          <p:cNvPr id="88" name="Google Shape;88;p17"/>
          <p:cNvSpPr txBox="1">
            <a:spLocks noGrp="1"/>
          </p:cNvSpPr>
          <p:nvPr>
            <p:ph type="body" idx="1"/>
          </p:nvPr>
        </p:nvSpPr>
        <p:spPr>
          <a:xfrm>
            <a:off x="311700" y="1229225"/>
            <a:ext cx="8520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Columbus asked the King of Portugal for money but, he was turned down. Columbus wanted to find a direct sea route from </a:t>
            </a:r>
            <a:r>
              <a:rPr lang="en" sz="2400" u="sng"/>
              <a:t>Europe to Asia. </a:t>
            </a:r>
            <a:endParaRPr sz="2400" u="sng"/>
          </a:p>
          <a:p>
            <a:pPr marL="0" lvl="0" indent="0" algn="l" rtl="0">
              <a:spcBef>
                <a:spcPts val="1600"/>
              </a:spcBef>
              <a:spcAft>
                <a:spcPts val="1600"/>
              </a:spcAft>
              <a:buNone/>
            </a:pPr>
            <a:r>
              <a:rPr lang="en" sz="2400"/>
              <a:t>Columbus was determined to set sail on his grand adventure. Finally, he was given financial support by Queen Isabella and King Ferdinand of </a:t>
            </a:r>
            <a:r>
              <a:rPr lang="en" sz="2400" u="sng"/>
              <a:t>Spain</a:t>
            </a:r>
            <a:r>
              <a:rPr lang="en" sz="2400"/>
              <a:t>.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1449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1492, Columbus Sailed the Ocean Blue!</a:t>
            </a:r>
            <a:endParaRPr/>
          </a:p>
        </p:txBody>
      </p:sp>
      <p:sp>
        <p:nvSpPr>
          <p:cNvPr id="94" name="Google Shape;94;p18"/>
          <p:cNvSpPr txBox="1">
            <a:spLocks noGrp="1"/>
          </p:cNvSpPr>
          <p:nvPr>
            <p:ph type="body" idx="1"/>
          </p:nvPr>
        </p:nvSpPr>
        <p:spPr>
          <a:xfrm>
            <a:off x="311700" y="821425"/>
            <a:ext cx="50145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On </a:t>
            </a:r>
            <a:r>
              <a:rPr lang="en" sz="2000" u="sng"/>
              <a:t>August 3, 1492 </a:t>
            </a:r>
            <a:r>
              <a:rPr lang="en" sz="2000"/>
              <a:t>Columbus set sail with three small ships, the </a:t>
            </a:r>
            <a:r>
              <a:rPr lang="en" sz="2000" u="sng"/>
              <a:t>Santa Maria, the Pinta, and the Nina, </a:t>
            </a:r>
            <a:r>
              <a:rPr lang="en" sz="2000"/>
              <a:t>and a crew of about 90 men and boys. </a:t>
            </a:r>
            <a:endParaRPr sz="2000"/>
          </a:p>
          <a:p>
            <a:pPr marL="0" lvl="0" indent="0" algn="l" rtl="0">
              <a:spcBef>
                <a:spcPts val="1600"/>
              </a:spcBef>
              <a:spcAft>
                <a:spcPts val="1600"/>
              </a:spcAft>
              <a:buNone/>
            </a:pPr>
            <a:r>
              <a:rPr lang="en" sz="2000"/>
              <a:t>The journey was not easy! Columbus’s crew had enough after months at sea. They were going to mutiny and overthrow Columbus. To save himself and his mission, he promised the crew if he did not find land in three days they would return home.</a:t>
            </a:r>
            <a:r>
              <a:rPr lang="en" sz="1800"/>
              <a:t> </a:t>
            </a:r>
            <a:endParaRPr sz="1800"/>
          </a:p>
        </p:txBody>
      </p:sp>
      <p:pic>
        <p:nvPicPr>
          <p:cNvPr id="95" name="Google Shape;95;p18">
            <a:hlinkClick r:id="rId3"/>
          </p:cNvPr>
          <p:cNvPicPr preferRelativeResize="0"/>
          <p:nvPr/>
        </p:nvPicPr>
        <p:blipFill>
          <a:blip r:embed="rId4">
            <a:alphaModFix/>
          </a:blip>
          <a:stretch>
            <a:fillRect/>
          </a:stretch>
        </p:blipFill>
        <p:spPr>
          <a:xfrm>
            <a:off x="5478913" y="1353750"/>
            <a:ext cx="3398075" cy="2548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October 12, 1492</a:t>
            </a:r>
            <a:endParaRPr/>
          </a:p>
        </p:txBody>
      </p:sp>
      <p:sp>
        <p:nvSpPr>
          <p:cNvPr id="101" name="Google Shape;101;p19"/>
          <p:cNvSpPr txBox="1">
            <a:spLocks noGrp="1"/>
          </p:cNvSpPr>
          <p:nvPr>
            <p:ph type="body" idx="1"/>
          </p:nvPr>
        </p:nvSpPr>
        <p:spPr>
          <a:xfrm>
            <a:off x="311700" y="1459425"/>
            <a:ext cx="4785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Columbus landed in the present-day Bahamas and named the island San Salvador. </a:t>
            </a:r>
            <a:endParaRPr sz="2400"/>
          </a:p>
          <a:p>
            <a:pPr marL="0" lvl="0" indent="0" algn="l" rtl="0">
              <a:spcBef>
                <a:spcPts val="1600"/>
              </a:spcBef>
              <a:spcAft>
                <a:spcPts val="1600"/>
              </a:spcAft>
              <a:buNone/>
            </a:pPr>
            <a:r>
              <a:rPr lang="en" sz="2400"/>
              <a:t>He thought he found an island in the Indies. He was wrong. </a:t>
            </a:r>
            <a:endParaRPr sz="2400"/>
          </a:p>
        </p:txBody>
      </p:sp>
      <p:pic>
        <p:nvPicPr>
          <p:cNvPr id="102" name="Google Shape;102;p19">
            <a:hlinkClick r:id="rId3"/>
          </p:cNvPr>
          <p:cNvPicPr preferRelativeResize="0"/>
          <p:nvPr/>
        </p:nvPicPr>
        <p:blipFill>
          <a:blip r:embed="rId4">
            <a:alphaModFix/>
          </a:blip>
          <a:stretch>
            <a:fillRect/>
          </a:stretch>
        </p:blipFill>
        <p:spPr>
          <a:xfrm>
            <a:off x="5370763" y="1815050"/>
            <a:ext cx="3631025" cy="2420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Yoohoo… anyone home??</a:t>
            </a:r>
            <a:endParaRPr/>
          </a:p>
        </p:txBody>
      </p:sp>
      <p:sp>
        <p:nvSpPr>
          <p:cNvPr id="108" name="Google Shape;108;p20"/>
          <p:cNvSpPr txBox="1">
            <a:spLocks noGrp="1"/>
          </p:cNvSpPr>
          <p:nvPr>
            <p:ph type="body" idx="1"/>
          </p:nvPr>
        </p:nvSpPr>
        <p:spPr>
          <a:xfrm>
            <a:off x="174198" y="1145100"/>
            <a:ext cx="52050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800"/>
              <a:t>The island was inhabited by indigenous people known as the </a:t>
            </a:r>
            <a:r>
              <a:rPr lang="en" sz="2800" u="sng"/>
              <a:t>Taino</a:t>
            </a:r>
            <a:r>
              <a:rPr lang="en" sz="2800"/>
              <a:t>. Columbus called the people Indians because he thought he was in the Indies. We will learn more about the Taino later in this unit.</a:t>
            </a:r>
            <a:endParaRPr sz="2800"/>
          </a:p>
        </p:txBody>
      </p:sp>
      <p:pic>
        <p:nvPicPr>
          <p:cNvPr id="109" name="Google Shape;109;p20">
            <a:hlinkClick r:id="rId3"/>
          </p:cNvPr>
          <p:cNvPicPr preferRelativeResize="0"/>
          <p:nvPr/>
        </p:nvPicPr>
        <p:blipFill rotWithShape="1">
          <a:blip r:embed="rId4">
            <a:alphaModFix/>
          </a:blip>
          <a:srcRect r="17382"/>
          <a:stretch/>
        </p:blipFill>
        <p:spPr>
          <a:xfrm>
            <a:off x="5379200" y="1602675"/>
            <a:ext cx="3434425" cy="3002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Hero’s Welcome</a:t>
            </a:r>
            <a:endParaRPr/>
          </a:p>
        </p:txBody>
      </p:sp>
      <p:sp>
        <p:nvSpPr>
          <p:cNvPr id="115" name="Google Shape;11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a:t>Columbus brought back a variety of </a:t>
            </a:r>
            <a:r>
              <a:rPr lang="en" sz="2100" u="sng"/>
              <a:t>animals</a:t>
            </a:r>
            <a:r>
              <a:rPr lang="en" sz="2100"/>
              <a:t>, </a:t>
            </a:r>
            <a:r>
              <a:rPr lang="en" sz="2100" u="sng"/>
              <a:t>plants</a:t>
            </a:r>
            <a:r>
              <a:rPr lang="en" sz="2100"/>
              <a:t>, and some </a:t>
            </a:r>
            <a:r>
              <a:rPr lang="en" sz="2100" u="sng"/>
              <a:t>gold</a:t>
            </a:r>
            <a:r>
              <a:rPr lang="en" sz="2100"/>
              <a:t> from his first voyage to the New World. The King and Queen of Spain were so excited about all the riches Columbus brought back from the “Indies”  that they financed 3 more trips (4 in total) for Columbus. </a:t>
            </a:r>
            <a:endParaRPr sz="2100"/>
          </a:p>
          <a:p>
            <a:pPr marL="0" lvl="0" indent="0" algn="l" rtl="0">
              <a:spcBef>
                <a:spcPts val="1600"/>
              </a:spcBef>
              <a:spcAft>
                <a:spcPts val="1600"/>
              </a:spcAft>
              <a:buNone/>
            </a:pPr>
            <a:endParaRPr/>
          </a:p>
        </p:txBody>
      </p:sp>
      <p:pic>
        <p:nvPicPr>
          <p:cNvPr id="116" name="Google Shape;116;p21">
            <a:hlinkClick r:id="rId3"/>
          </p:cNvPr>
          <p:cNvPicPr preferRelativeResize="0"/>
          <p:nvPr/>
        </p:nvPicPr>
        <p:blipFill>
          <a:blip r:embed="rId4">
            <a:alphaModFix/>
          </a:blip>
          <a:stretch>
            <a:fillRect/>
          </a:stretch>
        </p:blipFill>
        <p:spPr>
          <a:xfrm>
            <a:off x="5391475" y="3131200"/>
            <a:ext cx="1877974" cy="1408475"/>
          </a:xfrm>
          <a:prstGeom prst="rect">
            <a:avLst/>
          </a:prstGeom>
          <a:noFill/>
          <a:ln>
            <a:noFill/>
          </a:ln>
        </p:spPr>
      </p:pic>
      <p:pic>
        <p:nvPicPr>
          <p:cNvPr id="117" name="Google Shape;117;p21">
            <a:hlinkClick r:id="rId5"/>
          </p:cNvPr>
          <p:cNvPicPr preferRelativeResize="0"/>
          <p:nvPr/>
        </p:nvPicPr>
        <p:blipFill>
          <a:blip r:embed="rId6">
            <a:alphaModFix/>
          </a:blip>
          <a:stretch>
            <a:fillRect/>
          </a:stretch>
        </p:blipFill>
        <p:spPr>
          <a:xfrm>
            <a:off x="743450" y="3102025"/>
            <a:ext cx="2743200" cy="1466850"/>
          </a:xfrm>
          <a:prstGeom prst="rect">
            <a:avLst/>
          </a:prstGeom>
          <a:noFill/>
          <a:ln>
            <a:noFill/>
          </a:ln>
        </p:spPr>
      </p:pic>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619</Words>
  <Application>Microsoft Macintosh PowerPoint</Application>
  <PresentationFormat>On-screen Show (16:9)</PresentationFormat>
  <Paragraphs>41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Times New Roman</vt:lpstr>
      <vt:lpstr>Proxima Nova</vt:lpstr>
      <vt:lpstr>Arial</vt:lpstr>
      <vt:lpstr>Spearmint</vt:lpstr>
      <vt:lpstr>Columbus Reaches  the Americas </vt:lpstr>
      <vt:lpstr>Who was Christopher Columbus?</vt:lpstr>
      <vt:lpstr>Who inspired Columbus to explore?</vt:lpstr>
      <vt:lpstr>Columbus: Before the Fame</vt:lpstr>
      <vt:lpstr>¿Hablas español?</vt:lpstr>
      <vt:lpstr>In 1492, Columbus Sailed the Ocean Blue!</vt:lpstr>
      <vt:lpstr>October 12, 1492</vt:lpstr>
      <vt:lpstr>Yoohoo… anyone home??</vt:lpstr>
      <vt:lpstr>A Hero’s Welcome</vt:lpstr>
      <vt:lpstr>Continued Exploration</vt:lpstr>
      <vt:lpstr>Credits  https://www.youtube.com/watch?v=GD3dgiDreGc https://www.britannica.com/biography/Christopher-Columbus https://www.loc.gov/exhibits/exploring-the-early-americas/columbus-and-the-taino.html https://www.americanjourneys.org/pdf/AJ-062.pdf http://www.gutenberg.org/cache/epub/20321/pg20321-images.html https://www.britannica.com/biography/Bartolome-de-Las-Casas https://www.britannica.com/biography/Joel-Barlow https://www.smithsonianmag.com/history/alfred-w-crosby-on-the-columbian-exchange-98116477/ https://www.gutenberg.org/files/8683/8683-h/8683-h.htm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Columbus Reaches  the Americas </dc:title>
  <cp:lastModifiedBy>Microsoft Office User</cp:lastModifiedBy>
  <cp:revision>1</cp:revision>
  <dcterms:modified xsi:type="dcterms:W3CDTF">2020-07-02T21:16:52Z</dcterms:modified>
</cp:coreProperties>
</file>